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32"/>
  </p:notesMasterIdLst>
  <p:handoutMasterIdLst>
    <p:handoutMasterId r:id="rId33"/>
  </p:handoutMasterIdLst>
  <p:sldIdLst>
    <p:sldId id="275" r:id="rId3"/>
    <p:sldId id="278" r:id="rId4"/>
    <p:sldId id="279" r:id="rId5"/>
    <p:sldId id="280" r:id="rId6"/>
    <p:sldId id="288" r:id="rId7"/>
    <p:sldId id="281" r:id="rId8"/>
    <p:sldId id="291" r:id="rId9"/>
    <p:sldId id="289" r:id="rId10"/>
    <p:sldId id="290" r:id="rId11"/>
    <p:sldId id="266" r:id="rId12"/>
    <p:sldId id="267" r:id="rId13"/>
    <p:sldId id="268" r:id="rId14"/>
    <p:sldId id="257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83" r:id="rId23"/>
    <p:sldId id="284" r:id="rId24"/>
    <p:sldId id="285" r:id="rId25"/>
    <p:sldId id="286" r:id="rId26"/>
    <p:sldId id="287" r:id="rId27"/>
    <p:sldId id="270" r:id="rId28"/>
    <p:sldId id="271" r:id="rId29"/>
    <p:sldId id="272" r:id="rId30"/>
    <p:sldId id="273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C2A32D-788C-3B47-A377-225EBC508AEB}" type="doc">
      <dgm:prSet loTypeId="urn:microsoft.com/office/officeart/2005/8/layout/hProcess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AC5988-B423-3343-8F66-E860C8A6197D}">
      <dgm:prSet phldrT="[Text]"/>
      <dgm:spPr/>
      <dgm:t>
        <a:bodyPr/>
        <a:lstStyle/>
        <a:p>
          <a:r>
            <a:rPr lang="en-US" dirty="0"/>
            <a:t>TEG’s</a:t>
          </a:r>
        </a:p>
      </dgm:t>
    </dgm:pt>
    <dgm:pt modelId="{2B97EA7E-9BDF-0940-8B52-CD0F3FB4FA69}" type="parTrans" cxnId="{6B6E48F5-8C28-0343-A785-5C87751D2845}">
      <dgm:prSet/>
      <dgm:spPr/>
      <dgm:t>
        <a:bodyPr/>
        <a:lstStyle/>
        <a:p>
          <a:endParaRPr lang="en-US"/>
        </a:p>
      </dgm:t>
    </dgm:pt>
    <dgm:pt modelId="{DB51E584-2B1F-B341-8DFC-6266C4848017}" type="sibTrans" cxnId="{6B6E48F5-8C28-0343-A785-5C87751D2845}">
      <dgm:prSet/>
      <dgm:spPr/>
      <dgm:t>
        <a:bodyPr/>
        <a:lstStyle/>
        <a:p>
          <a:endParaRPr lang="en-US"/>
        </a:p>
      </dgm:t>
    </dgm:pt>
    <dgm:pt modelId="{129908D7-360B-6C42-9935-E55D75F2AD2E}">
      <dgm:prSet phldrT="[Text]"/>
      <dgm:spPr/>
      <dgm:t>
        <a:bodyPr/>
        <a:lstStyle/>
        <a:p>
          <a:r>
            <a:rPr lang="en-US" dirty="0"/>
            <a:t>Solar Collection</a:t>
          </a:r>
        </a:p>
      </dgm:t>
    </dgm:pt>
    <dgm:pt modelId="{E17C8642-3EA8-0E4E-94A4-DF622A8D1D34}" type="parTrans" cxnId="{DFC54B4F-C011-2646-A44F-865EF88C2111}">
      <dgm:prSet/>
      <dgm:spPr/>
      <dgm:t>
        <a:bodyPr/>
        <a:lstStyle/>
        <a:p>
          <a:endParaRPr lang="en-US"/>
        </a:p>
      </dgm:t>
    </dgm:pt>
    <dgm:pt modelId="{D7CA2ECF-8D55-C549-BCFF-80202EB5264C}" type="sibTrans" cxnId="{DFC54B4F-C011-2646-A44F-865EF88C2111}">
      <dgm:prSet/>
      <dgm:spPr/>
      <dgm:t>
        <a:bodyPr/>
        <a:lstStyle/>
        <a:p>
          <a:endParaRPr lang="en-US"/>
        </a:p>
      </dgm:t>
    </dgm:pt>
    <dgm:pt modelId="{C4BE373C-60F4-FB4C-8100-BD5D63CC6C24}">
      <dgm:prSet phldrT="[Text]"/>
      <dgm:spPr/>
      <dgm:t>
        <a:bodyPr/>
        <a:lstStyle/>
        <a:p>
          <a:r>
            <a:rPr lang="en-US" dirty="0"/>
            <a:t>Thermal Heat to Voltage</a:t>
          </a:r>
        </a:p>
      </dgm:t>
    </dgm:pt>
    <dgm:pt modelId="{BDC050B5-853B-9F44-A1C1-A21B355798D2}" type="parTrans" cxnId="{F2BA0ECC-E8C8-F54B-82D2-72A8D5471122}">
      <dgm:prSet/>
      <dgm:spPr/>
      <dgm:t>
        <a:bodyPr/>
        <a:lstStyle/>
        <a:p>
          <a:endParaRPr lang="en-US"/>
        </a:p>
      </dgm:t>
    </dgm:pt>
    <dgm:pt modelId="{C7EE8B09-7CF3-C04C-9DD0-522A36BCAFA6}" type="sibTrans" cxnId="{F2BA0ECC-E8C8-F54B-82D2-72A8D5471122}">
      <dgm:prSet/>
      <dgm:spPr/>
      <dgm:t>
        <a:bodyPr/>
        <a:lstStyle/>
        <a:p>
          <a:endParaRPr lang="en-US"/>
        </a:p>
      </dgm:t>
    </dgm:pt>
    <dgm:pt modelId="{280F30B0-178D-7D44-AD2F-87B229B7E495}">
      <dgm:prSet phldrT="[Text]"/>
      <dgm:spPr/>
      <dgm:t>
        <a:bodyPr/>
        <a:lstStyle/>
        <a:p>
          <a:r>
            <a:rPr lang="en-US" dirty="0"/>
            <a:t>NiMH</a:t>
          </a:r>
          <a:r>
            <a:rPr lang="en-US" baseline="0" dirty="0"/>
            <a:t> Battery Array</a:t>
          </a:r>
          <a:endParaRPr lang="en-US" dirty="0"/>
        </a:p>
      </dgm:t>
    </dgm:pt>
    <dgm:pt modelId="{06E2FA08-8192-6545-A8BB-016BCC9420A5}" type="parTrans" cxnId="{CC8A228D-46ED-304B-BE4A-A12D654E7612}">
      <dgm:prSet/>
      <dgm:spPr/>
      <dgm:t>
        <a:bodyPr/>
        <a:lstStyle/>
        <a:p>
          <a:endParaRPr lang="en-US"/>
        </a:p>
      </dgm:t>
    </dgm:pt>
    <dgm:pt modelId="{66DA6584-DC78-3947-8F76-2427ECD18338}" type="sibTrans" cxnId="{CC8A228D-46ED-304B-BE4A-A12D654E7612}">
      <dgm:prSet/>
      <dgm:spPr/>
      <dgm:t>
        <a:bodyPr/>
        <a:lstStyle/>
        <a:p>
          <a:endParaRPr lang="en-US"/>
        </a:p>
      </dgm:t>
    </dgm:pt>
    <dgm:pt modelId="{0623F37A-FB38-EA45-8887-C3C258B02AF7}">
      <dgm:prSet phldrT="[Text]"/>
      <dgm:spPr/>
      <dgm:t>
        <a:bodyPr/>
        <a:lstStyle/>
        <a:p>
          <a:r>
            <a:rPr lang="en-US" dirty="0"/>
            <a:t>Charging Circuit</a:t>
          </a:r>
        </a:p>
      </dgm:t>
    </dgm:pt>
    <dgm:pt modelId="{8768E536-0E5A-F245-8FE1-621021F9E439}" type="parTrans" cxnId="{4308A493-4C9A-0441-A6B9-9686BF2DCC4E}">
      <dgm:prSet/>
      <dgm:spPr/>
      <dgm:t>
        <a:bodyPr/>
        <a:lstStyle/>
        <a:p>
          <a:endParaRPr lang="en-US"/>
        </a:p>
      </dgm:t>
    </dgm:pt>
    <dgm:pt modelId="{D7C8B859-BDD7-6545-BCE3-1680B113B08C}" type="sibTrans" cxnId="{4308A493-4C9A-0441-A6B9-9686BF2DCC4E}">
      <dgm:prSet/>
      <dgm:spPr/>
      <dgm:t>
        <a:bodyPr/>
        <a:lstStyle/>
        <a:p>
          <a:endParaRPr lang="en-US"/>
        </a:p>
      </dgm:t>
    </dgm:pt>
    <dgm:pt modelId="{66CF39D7-FECD-E64B-B7EE-1BFCE48F5409}">
      <dgm:prSet phldrT="[Text]"/>
      <dgm:spPr/>
      <dgm:t>
        <a:bodyPr/>
        <a:lstStyle/>
        <a:p>
          <a:r>
            <a:rPr lang="en-US" dirty="0"/>
            <a:t>Voltage</a:t>
          </a:r>
          <a:r>
            <a:rPr lang="en-US" baseline="0" dirty="0"/>
            <a:t> Output Circuit</a:t>
          </a:r>
          <a:endParaRPr lang="en-US" dirty="0"/>
        </a:p>
      </dgm:t>
    </dgm:pt>
    <dgm:pt modelId="{98BEEF9E-C4C8-454A-9F65-46CA0FE1AE47}" type="parTrans" cxnId="{3DF9388F-F38F-9446-9271-4F12D8799C19}">
      <dgm:prSet/>
      <dgm:spPr/>
      <dgm:t>
        <a:bodyPr/>
        <a:lstStyle/>
        <a:p>
          <a:endParaRPr lang="en-US"/>
        </a:p>
      </dgm:t>
    </dgm:pt>
    <dgm:pt modelId="{4B621AEE-FDA7-8C43-9EE0-18C5D4DA7E0E}" type="sibTrans" cxnId="{3DF9388F-F38F-9446-9271-4F12D8799C19}">
      <dgm:prSet/>
      <dgm:spPr/>
      <dgm:t>
        <a:bodyPr/>
        <a:lstStyle/>
        <a:p>
          <a:endParaRPr lang="en-US"/>
        </a:p>
      </dgm:t>
    </dgm:pt>
    <dgm:pt modelId="{640B0164-666A-8248-8A7D-79D3A62A9F63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C1B48DFC-B0B4-1442-B9F4-D7070818D639}" type="parTrans" cxnId="{B19C8E72-122E-3349-A10A-4FBD2F387F45}">
      <dgm:prSet/>
      <dgm:spPr/>
      <dgm:t>
        <a:bodyPr/>
        <a:lstStyle/>
        <a:p>
          <a:endParaRPr lang="en-US"/>
        </a:p>
      </dgm:t>
    </dgm:pt>
    <dgm:pt modelId="{2AF759DF-9028-3F4F-860E-128A460D4A90}" type="sibTrans" cxnId="{B19C8E72-122E-3349-A10A-4FBD2F387F45}">
      <dgm:prSet/>
      <dgm:spPr/>
      <dgm:t>
        <a:bodyPr/>
        <a:lstStyle/>
        <a:p>
          <a:endParaRPr lang="en-US"/>
        </a:p>
      </dgm:t>
    </dgm:pt>
    <dgm:pt modelId="{E7602763-D472-2B4B-8469-53CE1853A7DD}">
      <dgm:prSet phldrT="[Text]"/>
      <dgm:spPr/>
      <dgm:t>
        <a:bodyPr/>
        <a:lstStyle/>
        <a:p>
          <a:r>
            <a:rPr lang="en-US" dirty="0"/>
            <a:t>12 V</a:t>
          </a:r>
        </a:p>
      </dgm:t>
    </dgm:pt>
    <dgm:pt modelId="{6F6B8353-9A4D-AD4A-AD8C-7BD5A9623319}" type="parTrans" cxnId="{920071B3-9078-2F47-B808-2EACC8467B05}">
      <dgm:prSet/>
      <dgm:spPr/>
      <dgm:t>
        <a:bodyPr/>
        <a:lstStyle/>
        <a:p>
          <a:endParaRPr lang="en-US"/>
        </a:p>
      </dgm:t>
    </dgm:pt>
    <dgm:pt modelId="{979FA0BA-1DE4-A143-998A-2448B1280149}" type="sibTrans" cxnId="{920071B3-9078-2F47-B808-2EACC8467B05}">
      <dgm:prSet/>
      <dgm:spPr/>
      <dgm:t>
        <a:bodyPr/>
        <a:lstStyle/>
        <a:p>
          <a:endParaRPr lang="en-US"/>
        </a:p>
      </dgm:t>
    </dgm:pt>
    <dgm:pt modelId="{9A03043A-EC38-9040-A8CF-2A8F38829DA6}">
      <dgm:prSet phldrT="[Text]"/>
      <dgm:spPr/>
      <dgm:t>
        <a:bodyPr/>
        <a:lstStyle/>
        <a:p>
          <a:r>
            <a:rPr lang="en-US" dirty="0"/>
            <a:t>5 V</a:t>
          </a:r>
        </a:p>
      </dgm:t>
    </dgm:pt>
    <dgm:pt modelId="{DF2BE98C-30A7-1340-BF43-E75F2CED5680}" type="parTrans" cxnId="{E7D46848-1D67-3943-9850-E2BBCE11A04C}">
      <dgm:prSet/>
      <dgm:spPr/>
      <dgm:t>
        <a:bodyPr/>
        <a:lstStyle/>
        <a:p>
          <a:endParaRPr lang="en-US"/>
        </a:p>
      </dgm:t>
    </dgm:pt>
    <dgm:pt modelId="{2B480E33-ED97-F74F-8C67-B03210B836A8}" type="sibTrans" cxnId="{E7D46848-1D67-3943-9850-E2BBCE11A04C}">
      <dgm:prSet/>
      <dgm:spPr/>
      <dgm:t>
        <a:bodyPr/>
        <a:lstStyle/>
        <a:p>
          <a:endParaRPr lang="en-US"/>
        </a:p>
      </dgm:t>
    </dgm:pt>
    <dgm:pt modelId="{EB7C9928-1338-6147-81FB-5730A1027DD5}" type="pres">
      <dgm:prSet presAssocID="{6EC2A32D-788C-3B47-A377-225EBC508AEB}" presName="theList" presStyleCnt="0">
        <dgm:presLayoutVars>
          <dgm:dir/>
          <dgm:animLvl val="lvl"/>
          <dgm:resizeHandles val="exact"/>
        </dgm:presLayoutVars>
      </dgm:prSet>
      <dgm:spPr/>
    </dgm:pt>
    <dgm:pt modelId="{32D8C25D-DFDE-D641-9266-709649661631}" type="pres">
      <dgm:prSet presAssocID="{8AAC5988-B423-3343-8F66-E860C8A6197D}" presName="compNode" presStyleCnt="0"/>
      <dgm:spPr/>
    </dgm:pt>
    <dgm:pt modelId="{FD910BE7-E362-F34B-BFFD-79E270F9F5D4}" type="pres">
      <dgm:prSet presAssocID="{8AAC5988-B423-3343-8F66-E860C8A6197D}" presName="noGeometry" presStyleCnt="0"/>
      <dgm:spPr/>
    </dgm:pt>
    <dgm:pt modelId="{7CF0D8D2-4566-EE44-9816-07C8EFE9BDC2}" type="pres">
      <dgm:prSet presAssocID="{8AAC5988-B423-3343-8F66-E860C8A6197D}" presName="childTextVisible" presStyleLbl="bgAccFollowNode1" presStyleIdx="0" presStyleCnt="3">
        <dgm:presLayoutVars>
          <dgm:bulletEnabled val="1"/>
        </dgm:presLayoutVars>
      </dgm:prSet>
      <dgm:spPr/>
    </dgm:pt>
    <dgm:pt modelId="{D87CC48F-5FC5-494A-81A5-0ED3ED9A71A6}" type="pres">
      <dgm:prSet presAssocID="{8AAC5988-B423-3343-8F66-E860C8A6197D}" presName="childTextHidden" presStyleLbl="bgAccFollowNode1" presStyleIdx="0" presStyleCnt="3"/>
      <dgm:spPr/>
    </dgm:pt>
    <dgm:pt modelId="{760A04CF-EE17-8943-9180-F740F82F2FE4}" type="pres">
      <dgm:prSet presAssocID="{8AAC5988-B423-3343-8F66-E860C8A6197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1517110-155F-CC4C-A151-FAC4CD80ED35}" type="pres">
      <dgm:prSet presAssocID="{8AAC5988-B423-3343-8F66-E860C8A6197D}" presName="aSpace" presStyleCnt="0"/>
      <dgm:spPr/>
    </dgm:pt>
    <dgm:pt modelId="{B86F2843-9FE2-8C4C-B8F3-213CA520DBEA}" type="pres">
      <dgm:prSet presAssocID="{280F30B0-178D-7D44-AD2F-87B229B7E495}" presName="compNode" presStyleCnt="0"/>
      <dgm:spPr/>
    </dgm:pt>
    <dgm:pt modelId="{C5B521A6-28FE-6246-8D4D-4A8CB75BD2D6}" type="pres">
      <dgm:prSet presAssocID="{280F30B0-178D-7D44-AD2F-87B229B7E495}" presName="noGeometry" presStyleCnt="0"/>
      <dgm:spPr/>
    </dgm:pt>
    <dgm:pt modelId="{02049D1E-D0ED-D545-9BF2-03FE87E02605}" type="pres">
      <dgm:prSet presAssocID="{280F30B0-178D-7D44-AD2F-87B229B7E495}" presName="childTextVisible" presStyleLbl="bgAccFollowNode1" presStyleIdx="1" presStyleCnt="3">
        <dgm:presLayoutVars>
          <dgm:bulletEnabled val="1"/>
        </dgm:presLayoutVars>
      </dgm:prSet>
      <dgm:spPr/>
    </dgm:pt>
    <dgm:pt modelId="{2443A1FB-DC93-B645-90FD-DD94E097720C}" type="pres">
      <dgm:prSet presAssocID="{280F30B0-178D-7D44-AD2F-87B229B7E495}" presName="childTextHidden" presStyleLbl="bgAccFollowNode1" presStyleIdx="1" presStyleCnt="3"/>
      <dgm:spPr/>
    </dgm:pt>
    <dgm:pt modelId="{9B5165C1-5888-D946-A047-B96B6C3AEA44}" type="pres">
      <dgm:prSet presAssocID="{280F30B0-178D-7D44-AD2F-87B229B7E49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C396B2D-B708-4740-BCBE-C1BB1ED8285B}" type="pres">
      <dgm:prSet presAssocID="{280F30B0-178D-7D44-AD2F-87B229B7E495}" presName="aSpace" presStyleCnt="0"/>
      <dgm:spPr/>
    </dgm:pt>
    <dgm:pt modelId="{C2EE1546-916B-B842-89E5-CB4C9CFC204A}" type="pres">
      <dgm:prSet presAssocID="{640B0164-666A-8248-8A7D-79D3A62A9F63}" presName="compNode" presStyleCnt="0"/>
      <dgm:spPr/>
    </dgm:pt>
    <dgm:pt modelId="{629330BA-4A1A-7841-9E67-C887783970FC}" type="pres">
      <dgm:prSet presAssocID="{640B0164-666A-8248-8A7D-79D3A62A9F63}" presName="noGeometry" presStyleCnt="0"/>
      <dgm:spPr/>
    </dgm:pt>
    <dgm:pt modelId="{59356849-33B8-474B-95F9-FE30775DF27C}" type="pres">
      <dgm:prSet presAssocID="{640B0164-666A-8248-8A7D-79D3A62A9F63}" presName="childTextVisible" presStyleLbl="bgAccFollowNode1" presStyleIdx="2" presStyleCnt="3">
        <dgm:presLayoutVars>
          <dgm:bulletEnabled val="1"/>
        </dgm:presLayoutVars>
      </dgm:prSet>
      <dgm:spPr/>
    </dgm:pt>
    <dgm:pt modelId="{8B9AB228-464E-3B44-B7BE-745E1C0EBCD0}" type="pres">
      <dgm:prSet presAssocID="{640B0164-666A-8248-8A7D-79D3A62A9F63}" presName="childTextHidden" presStyleLbl="bgAccFollowNode1" presStyleIdx="2" presStyleCnt="3"/>
      <dgm:spPr/>
    </dgm:pt>
    <dgm:pt modelId="{C4593F59-E289-EE4B-8606-3428018F35F4}" type="pres">
      <dgm:prSet presAssocID="{640B0164-666A-8248-8A7D-79D3A62A9F63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D6BDEC8A-002F-450D-A6D0-EB5FC71AB6F1}" type="presOf" srcId="{640B0164-666A-8248-8A7D-79D3A62A9F63}" destId="{C4593F59-E289-EE4B-8606-3428018F35F4}" srcOrd="0" destOrd="0" presId="urn:microsoft.com/office/officeart/2005/8/layout/hProcess6"/>
    <dgm:cxn modelId="{FF073B6E-DBFD-4980-B44B-537CFBC3BD01}" type="presOf" srcId="{6EC2A32D-788C-3B47-A377-225EBC508AEB}" destId="{EB7C9928-1338-6147-81FB-5730A1027DD5}" srcOrd="0" destOrd="0" presId="urn:microsoft.com/office/officeart/2005/8/layout/hProcess6"/>
    <dgm:cxn modelId="{B113A3CF-56F9-4450-B09E-96E1C9D45CE2}" type="presOf" srcId="{280F30B0-178D-7D44-AD2F-87B229B7E495}" destId="{9B5165C1-5888-D946-A047-B96B6C3AEA44}" srcOrd="0" destOrd="0" presId="urn:microsoft.com/office/officeart/2005/8/layout/hProcess6"/>
    <dgm:cxn modelId="{239E8630-0CBE-4A17-9283-35121A1F8EED}" type="presOf" srcId="{E7602763-D472-2B4B-8469-53CE1853A7DD}" destId="{59356849-33B8-474B-95F9-FE30775DF27C}" srcOrd="0" destOrd="0" presId="urn:microsoft.com/office/officeart/2005/8/layout/hProcess6"/>
    <dgm:cxn modelId="{4308A493-4C9A-0441-A6B9-9686BF2DCC4E}" srcId="{280F30B0-178D-7D44-AD2F-87B229B7E495}" destId="{0623F37A-FB38-EA45-8887-C3C258B02AF7}" srcOrd="0" destOrd="0" parTransId="{8768E536-0E5A-F245-8FE1-621021F9E439}" sibTransId="{D7C8B859-BDD7-6545-BCE3-1680B113B08C}"/>
    <dgm:cxn modelId="{DFC54B4F-C011-2646-A44F-865EF88C2111}" srcId="{8AAC5988-B423-3343-8F66-E860C8A6197D}" destId="{129908D7-360B-6C42-9935-E55D75F2AD2E}" srcOrd="0" destOrd="0" parTransId="{E17C8642-3EA8-0E4E-94A4-DF622A8D1D34}" sibTransId="{D7CA2ECF-8D55-C549-BCFF-80202EB5264C}"/>
    <dgm:cxn modelId="{4275DACB-2AEB-46CB-BAA3-1CF558E00E0E}" type="presOf" srcId="{9A03043A-EC38-9040-A8CF-2A8F38829DA6}" destId="{8B9AB228-464E-3B44-B7BE-745E1C0EBCD0}" srcOrd="1" destOrd="1" presId="urn:microsoft.com/office/officeart/2005/8/layout/hProcess6"/>
    <dgm:cxn modelId="{D49D31BA-B061-477A-843A-656B27387CB7}" type="presOf" srcId="{E7602763-D472-2B4B-8469-53CE1853A7DD}" destId="{8B9AB228-464E-3B44-B7BE-745E1C0EBCD0}" srcOrd="1" destOrd="0" presId="urn:microsoft.com/office/officeart/2005/8/layout/hProcess6"/>
    <dgm:cxn modelId="{9512A452-47AD-402D-8AFE-A73810EE18EE}" type="presOf" srcId="{129908D7-360B-6C42-9935-E55D75F2AD2E}" destId="{7CF0D8D2-4566-EE44-9816-07C8EFE9BDC2}" srcOrd="0" destOrd="0" presId="urn:microsoft.com/office/officeart/2005/8/layout/hProcess6"/>
    <dgm:cxn modelId="{3F93879A-17E7-4741-8B8C-758EAA025A6C}" type="presOf" srcId="{66CF39D7-FECD-E64B-B7EE-1BFCE48F5409}" destId="{2443A1FB-DC93-B645-90FD-DD94E097720C}" srcOrd="1" destOrd="1" presId="urn:microsoft.com/office/officeart/2005/8/layout/hProcess6"/>
    <dgm:cxn modelId="{B3BCF8C7-AD3B-46E1-9545-3A7B254F4127}" type="presOf" srcId="{129908D7-360B-6C42-9935-E55D75F2AD2E}" destId="{D87CC48F-5FC5-494A-81A5-0ED3ED9A71A6}" srcOrd="1" destOrd="0" presId="urn:microsoft.com/office/officeart/2005/8/layout/hProcess6"/>
    <dgm:cxn modelId="{F2BA0ECC-E8C8-F54B-82D2-72A8D5471122}" srcId="{8AAC5988-B423-3343-8F66-E860C8A6197D}" destId="{C4BE373C-60F4-FB4C-8100-BD5D63CC6C24}" srcOrd="1" destOrd="0" parTransId="{BDC050B5-853B-9F44-A1C1-A21B355798D2}" sibTransId="{C7EE8B09-7CF3-C04C-9DD0-522A36BCAFA6}"/>
    <dgm:cxn modelId="{3DF9388F-F38F-9446-9271-4F12D8799C19}" srcId="{280F30B0-178D-7D44-AD2F-87B229B7E495}" destId="{66CF39D7-FECD-E64B-B7EE-1BFCE48F5409}" srcOrd="1" destOrd="0" parTransId="{98BEEF9E-C4C8-454A-9F65-46CA0FE1AE47}" sibTransId="{4B621AEE-FDA7-8C43-9EE0-18C5D4DA7E0E}"/>
    <dgm:cxn modelId="{E7D46848-1D67-3943-9850-E2BBCE11A04C}" srcId="{640B0164-666A-8248-8A7D-79D3A62A9F63}" destId="{9A03043A-EC38-9040-A8CF-2A8F38829DA6}" srcOrd="1" destOrd="0" parTransId="{DF2BE98C-30A7-1340-BF43-E75F2CED5680}" sibTransId="{2B480E33-ED97-F74F-8C67-B03210B836A8}"/>
    <dgm:cxn modelId="{CC8A228D-46ED-304B-BE4A-A12D654E7612}" srcId="{6EC2A32D-788C-3B47-A377-225EBC508AEB}" destId="{280F30B0-178D-7D44-AD2F-87B229B7E495}" srcOrd="1" destOrd="0" parTransId="{06E2FA08-8192-6545-A8BB-016BCC9420A5}" sibTransId="{66DA6584-DC78-3947-8F76-2427ECD18338}"/>
    <dgm:cxn modelId="{9C748CBB-3F20-4904-B204-DE78F18F20D8}" type="presOf" srcId="{C4BE373C-60F4-FB4C-8100-BD5D63CC6C24}" destId="{7CF0D8D2-4566-EE44-9816-07C8EFE9BDC2}" srcOrd="0" destOrd="1" presId="urn:microsoft.com/office/officeart/2005/8/layout/hProcess6"/>
    <dgm:cxn modelId="{B19C8E72-122E-3349-A10A-4FBD2F387F45}" srcId="{6EC2A32D-788C-3B47-A377-225EBC508AEB}" destId="{640B0164-666A-8248-8A7D-79D3A62A9F63}" srcOrd="2" destOrd="0" parTransId="{C1B48DFC-B0B4-1442-B9F4-D7070818D639}" sibTransId="{2AF759DF-9028-3F4F-860E-128A460D4A90}"/>
    <dgm:cxn modelId="{6B6E48F5-8C28-0343-A785-5C87751D2845}" srcId="{6EC2A32D-788C-3B47-A377-225EBC508AEB}" destId="{8AAC5988-B423-3343-8F66-E860C8A6197D}" srcOrd="0" destOrd="0" parTransId="{2B97EA7E-9BDF-0940-8B52-CD0F3FB4FA69}" sibTransId="{DB51E584-2B1F-B341-8DFC-6266C4848017}"/>
    <dgm:cxn modelId="{43BC1F5A-2461-44DB-BB95-42FE77F823A6}" type="presOf" srcId="{9A03043A-EC38-9040-A8CF-2A8F38829DA6}" destId="{59356849-33B8-474B-95F9-FE30775DF27C}" srcOrd="0" destOrd="1" presId="urn:microsoft.com/office/officeart/2005/8/layout/hProcess6"/>
    <dgm:cxn modelId="{920071B3-9078-2F47-B808-2EACC8467B05}" srcId="{640B0164-666A-8248-8A7D-79D3A62A9F63}" destId="{E7602763-D472-2B4B-8469-53CE1853A7DD}" srcOrd="0" destOrd="0" parTransId="{6F6B8353-9A4D-AD4A-AD8C-7BD5A9623319}" sibTransId="{979FA0BA-1DE4-A143-998A-2448B1280149}"/>
    <dgm:cxn modelId="{097AFC4F-530E-49FA-9786-FBD96A046370}" type="presOf" srcId="{0623F37A-FB38-EA45-8887-C3C258B02AF7}" destId="{02049D1E-D0ED-D545-9BF2-03FE87E02605}" srcOrd="0" destOrd="0" presId="urn:microsoft.com/office/officeart/2005/8/layout/hProcess6"/>
    <dgm:cxn modelId="{445A2A02-8F0F-47BB-88B4-300375EB0949}" type="presOf" srcId="{66CF39D7-FECD-E64B-B7EE-1BFCE48F5409}" destId="{02049D1E-D0ED-D545-9BF2-03FE87E02605}" srcOrd="0" destOrd="1" presId="urn:microsoft.com/office/officeart/2005/8/layout/hProcess6"/>
    <dgm:cxn modelId="{E70D1E01-AF30-4135-BE8F-690130F417B8}" type="presOf" srcId="{8AAC5988-B423-3343-8F66-E860C8A6197D}" destId="{760A04CF-EE17-8943-9180-F740F82F2FE4}" srcOrd="0" destOrd="0" presId="urn:microsoft.com/office/officeart/2005/8/layout/hProcess6"/>
    <dgm:cxn modelId="{14E2B329-B459-4EE5-BD41-DDC395E83306}" type="presOf" srcId="{C4BE373C-60F4-FB4C-8100-BD5D63CC6C24}" destId="{D87CC48F-5FC5-494A-81A5-0ED3ED9A71A6}" srcOrd="1" destOrd="1" presId="urn:microsoft.com/office/officeart/2005/8/layout/hProcess6"/>
    <dgm:cxn modelId="{6CEBA6FE-AD53-4D59-A503-88C425C42974}" type="presOf" srcId="{0623F37A-FB38-EA45-8887-C3C258B02AF7}" destId="{2443A1FB-DC93-B645-90FD-DD94E097720C}" srcOrd="1" destOrd="0" presId="urn:microsoft.com/office/officeart/2005/8/layout/hProcess6"/>
    <dgm:cxn modelId="{B4555624-0049-4AE8-B98E-A4AB9F80DE63}" type="presParOf" srcId="{EB7C9928-1338-6147-81FB-5730A1027DD5}" destId="{32D8C25D-DFDE-D641-9266-709649661631}" srcOrd="0" destOrd="0" presId="urn:microsoft.com/office/officeart/2005/8/layout/hProcess6"/>
    <dgm:cxn modelId="{47A21C73-B0FB-45CE-88A2-CC62779A5E38}" type="presParOf" srcId="{32D8C25D-DFDE-D641-9266-709649661631}" destId="{FD910BE7-E362-F34B-BFFD-79E270F9F5D4}" srcOrd="0" destOrd="0" presId="urn:microsoft.com/office/officeart/2005/8/layout/hProcess6"/>
    <dgm:cxn modelId="{4FE2FF4B-1276-46DF-AB31-98DCA8DD49FD}" type="presParOf" srcId="{32D8C25D-DFDE-D641-9266-709649661631}" destId="{7CF0D8D2-4566-EE44-9816-07C8EFE9BDC2}" srcOrd="1" destOrd="0" presId="urn:microsoft.com/office/officeart/2005/8/layout/hProcess6"/>
    <dgm:cxn modelId="{2BDEF922-AD42-47E3-83DF-C06E3130A1E3}" type="presParOf" srcId="{32D8C25D-DFDE-D641-9266-709649661631}" destId="{D87CC48F-5FC5-494A-81A5-0ED3ED9A71A6}" srcOrd="2" destOrd="0" presId="urn:microsoft.com/office/officeart/2005/8/layout/hProcess6"/>
    <dgm:cxn modelId="{EA0DA0BC-CC8D-4FAB-85F9-D67DEB53AE66}" type="presParOf" srcId="{32D8C25D-DFDE-D641-9266-709649661631}" destId="{760A04CF-EE17-8943-9180-F740F82F2FE4}" srcOrd="3" destOrd="0" presId="urn:microsoft.com/office/officeart/2005/8/layout/hProcess6"/>
    <dgm:cxn modelId="{75FF46B8-5750-412D-BC65-25982BBEE148}" type="presParOf" srcId="{EB7C9928-1338-6147-81FB-5730A1027DD5}" destId="{E1517110-155F-CC4C-A151-FAC4CD80ED35}" srcOrd="1" destOrd="0" presId="urn:microsoft.com/office/officeart/2005/8/layout/hProcess6"/>
    <dgm:cxn modelId="{9900C025-BBA2-4AB0-AAB1-0B549886573B}" type="presParOf" srcId="{EB7C9928-1338-6147-81FB-5730A1027DD5}" destId="{B86F2843-9FE2-8C4C-B8F3-213CA520DBEA}" srcOrd="2" destOrd="0" presId="urn:microsoft.com/office/officeart/2005/8/layout/hProcess6"/>
    <dgm:cxn modelId="{D8E1CF62-152F-41AF-82F0-7D56D832DE99}" type="presParOf" srcId="{B86F2843-9FE2-8C4C-B8F3-213CA520DBEA}" destId="{C5B521A6-28FE-6246-8D4D-4A8CB75BD2D6}" srcOrd="0" destOrd="0" presId="urn:microsoft.com/office/officeart/2005/8/layout/hProcess6"/>
    <dgm:cxn modelId="{800E8169-434A-4053-962A-662D89996FFD}" type="presParOf" srcId="{B86F2843-9FE2-8C4C-B8F3-213CA520DBEA}" destId="{02049D1E-D0ED-D545-9BF2-03FE87E02605}" srcOrd="1" destOrd="0" presId="urn:microsoft.com/office/officeart/2005/8/layout/hProcess6"/>
    <dgm:cxn modelId="{AB406178-1F9B-4B82-9A5D-78F622148795}" type="presParOf" srcId="{B86F2843-9FE2-8C4C-B8F3-213CA520DBEA}" destId="{2443A1FB-DC93-B645-90FD-DD94E097720C}" srcOrd="2" destOrd="0" presId="urn:microsoft.com/office/officeart/2005/8/layout/hProcess6"/>
    <dgm:cxn modelId="{DA32711F-3FAF-4FAC-985C-C9D317F7360C}" type="presParOf" srcId="{B86F2843-9FE2-8C4C-B8F3-213CA520DBEA}" destId="{9B5165C1-5888-D946-A047-B96B6C3AEA44}" srcOrd="3" destOrd="0" presId="urn:microsoft.com/office/officeart/2005/8/layout/hProcess6"/>
    <dgm:cxn modelId="{F996D6E9-B80A-41B9-8C27-05DF7706A7DC}" type="presParOf" srcId="{EB7C9928-1338-6147-81FB-5730A1027DD5}" destId="{EC396B2D-B708-4740-BCBE-C1BB1ED8285B}" srcOrd="3" destOrd="0" presId="urn:microsoft.com/office/officeart/2005/8/layout/hProcess6"/>
    <dgm:cxn modelId="{B96CAADF-B1D1-4281-B991-021D342BC491}" type="presParOf" srcId="{EB7C9928-1338-6147-81FB-5730A1027DD5}" destId="{C2EE1546-916B-B842-89E5-CB4C9CFC204A}" srcOrd="4" destOrd="0" presId="urn:microsoft.com/office/officeart/2005/8/layout/hProcess6"/>
    <dgm:cxn modelId="{530ABF23-D79F-432B-8F34-38BDCF3800FA}" type="presParOf" srcId="{C2EE1546-916B-B842-89E5-CB4C9CFC204A}" destId="{629330BA-4A1A-7841-9E67-C887783970FC}" srcOrd="0" destOrd="0" presId="urn:microsoft.com/office/officeart/2005/8/layout/hProcess6"/>
    <dgm:cxn modelId="{ECF11297-6361-48DE-A4FB-C5760497EF25}" type="presParOf" srcId="{C2EE1546-916B-B842-89E5-CB4C9CFC204A}" destId="{59356849-33B8-474B-95F9-FE30775DF27C}" srcOrd="1" destOrd="0" presId="urn:microsoft.com/office/officeart/2005/8/layout/hProcess6"/>
    <dgm:cxn modelId="{C11128C0-C57E-4255-80E0-C522A74FA980}" type="presParOf" srcId="{C2EE1546-916B-B842-89E5-CB4C9CFC204A}" destId="{8B9AB228-464E-3B44-B7BE-745E1C0EBCD0}" srcOrd="2" destOrd="0" presId="urn:microsoft.com/office/officeart/2005/8/layout/hProcess6"/>
    <dgm:cxn modelId="{970C95AC-3E1B-45BF-BC7D-C5ACFFCFF3F8}" type="presParOf" srcId="{C2EE1546-916B-B842-89E5-CB4C9CFC204A}" destId="{C4593F59-E289-EE4B-8606-3428018F35F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0D8D2-4566-EE44-9816-07C8EFE9BDC2}">
      <dsp:nvSpPr>
        <dsp:cNvPr id="0" name=""/>
        <dsp:cNvSpPr/>
      </dsp:nvSpPr>
      <dsp:spPr>
        <a:xfrm>
          <a:off x="535876" y="118407"/>
          <a:ext cx="2127388" cy="185960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Solar Collection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Thermal Heat to Voltage</a:t>
          </a:r>
        </a:p>
      </dsp:txBody>
      <dsp:txXfrm>
        <a:off x="1067723" y="397348"/>
        <a:ext cx="1037102" cy="1301722"/>
      </dsp:txXfrm>
    </dsp:sp>
    <dsp:sp modelId="{760A04CF-EE17-8943-9180-F740F82F2FE4}">
      <dsp:nvSpPr>
        <dsp:cNvPr id="0" name=""/>
        <dsp:cNvSpPr/>
      </dsp:nvSpPr>
      <dsp:spPr>
        <a:xfrm>
          <a:off x="4029" y="516362"/>
          <a:ext cx="1063694" cy="1063694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  <a:satMod val="130000"/>
              </a:schemeClr>
              <a:schemeClr val="accent1">
                <a:hueOff val="0"/>
                <a:satOff val="0"/>
                <a:lumOff val="0"/>
                <a:alphaOff val="0"/>
                <a:satMod val="275000"/>
              </a:schemeClr>
            </a:duotone>
          </a:blip>
          <a:stretch/>
        </a:blipFill>
        <a:ln>
          <a:noFill/>
        </a:ln>
        <a:effectLst>
          <a:outerShdw blurRad="88900" dir="4200000" sx="105000" sy="105000" algn="t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TEG’s</a:t>
          </a:r>
        </a:p>
      </dsp:txBody>
      <dsp:txXfrm>
        <a:off x="159803" y="672136"/>
        <a:ext cx="752146" cy="752146"/>
      </dsp:txXfrm>
    </dsp:sp>
    <dsp:sp modelId="{02049D1E-D0ED-D545-9BF2-03FE87E02605}">
      <dsp:nvSpPr>
        <dsp:cNvPr id="0" name=""/>
        <dsp:cNvSpPr/>
      </dsp:nvSpPr>
      <dsp:spPr>
        <a:xfrm>
          <a:off x="3328072" y="118407"/>
          <a:ext cx="2127388" cy="185960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Charging Circuit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Voltage</a:t>
          </a:r>
          <a:r>
            <a:rPr lang="en-US" sz="1500" kern="1200" baseline="0" dirty="0"/>
            <a:t> Output Circuit</a:t>
          </a:r>
          <a:endParaRPr lang="en-US" sz="1500" kern="1200" dirty="0"/>
        </a:p>
      </dsp:txBody>
      <dsp:txXfrm>
        <a:off x="3859919" y="397348"/>
        <a:ext cx="1037102" cy="1301722"/>
      </dsp:txXfrm>
    </dsp:sp>
    <dsp:sp modelId="{9B5165C1-5888-D946-A047-B96B6C3AEA44}">
      <dsp:nvSpPr>
        <dsp:cNvPr id="0" name=""/>
        <dsp:cNvSpPr/>
      </dsp:nvSpPr>
      <dsp:spPr>
        <a:xfrm>
          <a:off x="2796225" y="516362"/>
          <a:ext cx="1063694" cy="1063694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  <a:satMod val="130000"/>
              </a:schemeClr>
              <a:schemeClr val="accent1">
                <a:hueOff val="0"/>
                <a:satOff val="0"/>
                <a:lumOff val="0"/>
                <a:alphaOff val="0"/>
                <a:satMod val="275000"/>
              </a:schemeClr>
            </a:duotone>
          </a:blip>
          <a:stretch/>
        </a:blipFill>
        <a:ln>
          <a:noFill/>
        </a:ln>
        <a:effectLst>
          <a:outerShdw blurRad="88900" dir="4200000" sx="105000" sy="105000" algn="t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NiMH</a:t>
          </a:r>
          <a:r>
            <a:rPr lang="en-US" sz="1700" kern="1200" baseline="0" dirty="0"/>
            <a:t> Battery Array</a:t>
          </a:r>
          <a:endParaRPr lang="en-US" sz="1700" kern="1200" dirty="0"/>
        </a:p>
      </dsp:txBody>
      <dsp:txXfrm>
        <a:off x="2951999" y="672136"/>
        <a:ext cx="752146" cy="752146"/>
      </dsp:txXfrm>
    </dsp:sp>
    <dsp:sp modelId="{59356849-33B8-474B-95F9-FE30775DF27C}">
      <dsp:nvSpPr>
        <dsp:cNvPr id="0" name=""/>
        <dsp:cNvSpPr/>
      </dsp:nvSpPr>
      <dsp:spPr>
        <a:xfrm>
          <a:off x="6120269" y="118407"/>
          <a:ext cx="2127388" cy="185960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12 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5 V</a:t>
          </a:r>
        </a:p>
      </dsp:txBody>
      <dsp:txXfrm>
        <a:off x="6652116" y="397348"/>
        <a:ext cx="1037102" cy="1301722"/>
      </dsp:txXfrm>
    </dsp:sp>
    <dsp:sp modelId="{C4593F59-E289-EE4B-8606-3428018F35F4}">
      <dsp:nvSpPr>
        <dsp:cNvPr id="0" name=""/>
        <dsp:cNvSpPr/>
      </dsp:nvSpPr>
      <dsp:spPr>
        <a:xfrm>
          <a:off x="5588422" y="516362"/>
          <a:ext cx="1063694" cy="1063694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  <a:satMod val="130000"/>
              </a:schemeClr>
              <a:schemeClr val="accent1">
                <a:hueOff val="0"/>
                <a:satOff val="0"/>
                <a:lumOff val="0"/>
                <a:alphaOff val="0"/>
                <a:satMod val="275000"/>
              </a:schemeClr>
            </a:duotone>
          </a:blip>
          <a:stretch/>
        </a:blipFill>
        <a:ln>
          <a:noFill/>
        </a:ln>
        <a:effectLst>
          <a:outerShdw blurRad="88900" dir="4200000" sx="105000" sy="105000" algn="t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Output</a:t>
          </a:r>
        </a:p>
      </dsp:txBody>
      <dsp:txXfrm>
        <a:off x="5744196" y="672136"/>
        <a:ext cx="752146" cy="752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A3B11-BDEB-4309-9B17-99AD7901C512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0539C-87A6-485B-AE50-74DF7C075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21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CAF1197-2682-45A7-98A0-2A6D8C89F3FB}" type="datetimeFigureOut">
              <a:rPr lang="en-US" smtClean="0"/>
              <a:t>11/11/2016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EE1827-A129-49C8-B496-57EAA286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8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3D9AA-9626-C64B-AECC-FC518F98EA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3776473"/>
            <a:ext cx="9595104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" y="5257800"/>
            <a:ext cx="9595104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291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4" y="4267200"/>
            <a:ext cx="10149417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2372107" y="450465"/>
            <a:ext cx="73152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0234" y="5443538"/>
            <a:ext cx="10149417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60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28" y="381000"/>
            <a:ext cx="4333813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28" y="2084389"/>
            <a:ext cx="4333813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4400" y="6356351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600" y="6356351"/>
            <a:ext cx="3860800" cy="365125"/>
          </a:xfrm>
        </p:spPr>
        <p:txBody>
          <a:bodyPr/>
          <a:lstStyle>
            <a:lvl1pPr algn="r">
              <a:defRPr/>
            </a:lvl1pPr>
          </a:lstStyle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23235" y="6356351"/>
            <a:ext cx="711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AEB80ACE-5D90-FF4A-9050-1A834B3EF765}" type="slidenum">
              <a:rPr lang="en-US" smtClean="0">
                <a:solidFill>
                  <a:srgbClr val="194431"/>
                </a:solidFill>
              </a:rPr>
              <a:pPr defTabSz="457200"/>
              <a:t>‹#›</a:t>
            </a:fld>
            <a:endParaRPr lang="en-US">
              <a:solidFill>
                <a:srgbClr val="194431"/>
              </a:solidFill>
            </a:endParaRP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5443832" y="3187732"/>
            <a:ext cx="552152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6164625" y="338031"/>
            <a:ext cx="552152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390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9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0" y="457200"/>
            <a:ext cx="1996141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2518" y="457200"/>
            <a:ext cx="868468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8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3776473"/>
            <a:ext cx="9595104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" y="5257800"/>
            <a:ext cx="9595104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70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58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520" y="3774329"/>
            <a:ext cx="959908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517" y="5257800"/>
            <a:ext cx="9599083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5991392" y="555043"/>
            <a:ext cx="552328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102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4" y="2236695"/>
            <a:ext cx="10149417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234" y="3617260"/>
            <a:ext cx="10149417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14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3" y="79468"/>
            <a:ext cx="10149417" cy="1417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233" y="2084388"/>
            <a:ext cx="48768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849" y="2084388"/>
            <a:ext cx="48768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58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3" y="79468"/>
            <a:ext cx="10149417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232" y="1687512"/>
            <a:ext cx="48768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232" y="2649072"/>
            <a:ext cx="48768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2849" y="1687512"/>
            <a:ext cx="48768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2849" y="2649072"/>
            <a:ext cx="48768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4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93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7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5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28" y="381000"/>
            <a:ext cx="4333813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401" y="381000"/>
            <a:ext cx="5532967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28" y="2084389"/>
            <a:ext cx="4333813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4400" y="6356351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600" y="6356351"/>
            <a:ext cx="3860800" cy="365125"/>
          </a:xfrm>
        </p:spPr>
        <p:txBody>
          <a:bodyPr/>
          <a:lstStyle>
            <a:lvl1pPr algn="r">
              <a:defRPr/>
            </a:lvl1pPr>
          </a:lstStyle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23235" y="6356351"/>
            <a:ext cx="711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AEB80ACE-5D90-FF4A-9050-1A834B3EF765}" type="slidenum">
              <a:rPr lang="en-US" smtClean="0">
                <a:solidFill>
                  <a:srgbClr val="194431"/>
                </a:solidFill>
              </a:rPr>
              <a:pPr defTabSz="457200"/>
              <a:t>‹#›</a:t>
            </a:fld>
            <a:endParaRPr lang="en-US">
              <a:solidFill>
                <a:srgbClr val="194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26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4" y="4267200"/>
            <a:ext cx="10149417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2372107" y="450465"/>
            <a:ext cx="73152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0234" y="5443538"/>
            <a:ext cx="10149417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5587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28" y="381000"/>
            <a:ext cx="4333813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28" y="2084389"/>
            <a:ext cx="4333813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4400" y="6356351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600" y="6356351"/>
            <a:ext cx="3860800" cy="365125"/>
          </a:xfrm>
        </p:spPr>
        <p:txBody>
          <a:bodyPr/>
          <a:lstStyle>
            <a:lvl1pPr algn="r">
              <a:defRPr/>
            </a:lvl1pPr>
          </a:lstStyle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23235" y="6356351"/>
            <a:ext cx="711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AEB80ACE-5D90-FF4A-9050-1A834B3EF765}" type="slidenum">
              <a:rPr lang="en-US" smtClean="0">
                <a:solidFill>
                  <a:srgbClr val="194431"/>
                </a:solidFill>
              </a:rPr>
              <a:pPr defTabSz="457200"/>
              <a:t>‹#›</a:t>
            </a:fld>
            <a:endParaRPr lang="en-US">
              <a:solidFill>
                <a:srgbClr val="194431"/>
              </a:solidFill>
            </a:endParaRP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5443832" y="3187732"/>
            <a:ext cx="552152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6164625" y="338031"/>
            <a:ext cx="552152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7224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271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0" y="457200"/>
            <a:ext cx="1996141" cy="5810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2518" y="457200"/>
            <a:ext cx="868468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7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2520" y="3774329"/>
            <a:ext cx="959908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517" y="5257800"/>
            <a:ext cx="9599083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5991392" y="555043"/>
            <a:ext cx="552328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8311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4" y="2236695"/>
            <a:ext cx="10149417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234" y="3617260"/>
            <a:ext cx="10149417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8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3" y="79468"/>
            <a:ext cx="10149417" cy="14176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0233" y="2084388"/>
            <a:ext cx="48768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849" y="2084388"/>
            <a:ext cx="48768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9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233" y="79468"/>
            <a:ext cx="10149417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232" y="1687512"/>
            <a:ext cx="48768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0232" y="2649072"/>
            <a:ext cx="48768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2849" y="1687512"/>
            <a:ext cx="48768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2849" y="2649072"/>
            <a:ext cx="48768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180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11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00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28" y="381000"/>
            <a:ext cx="4333813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401" y="381000"/>
            <a:ext cx="5532967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28" y="2084389"/>
            <a:ext cx="4333813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4400" y="6356351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600" y="6356351"/>
            <a:ext cx="3860800" cy="365125"/>
          </a:xfrm>
        </p:spPr>
        <p:txBody>
          <a:bodyPr/>
          <a:lstStyle>
            <a:lvl1pPr algn="r">
              <a:defRPr/>
            </a:lvl1pPr>
          </a:lstStyle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23235" y="6356351"/>
            <a:ext cx="711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AEB80ACE-5D90-FF4A-9050-1A834B3EF765}" type="slidenum">
              <a:rPr lang="en-US" smtClean="0">
                <a:solidFill>
                  <a:srgbClr val="194431"/>
                </a:solidFill>
              </a:rPr>
              <a:pPr defTabSz="457200"/>
              <a:t>‹#›</a:t>
            </a:fld>
            <a:endParaRPr lang="en-US">
              <a:solidFill>
                <a:srgbClr val="194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7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0233" y="79468"/>
            <a:ext cx="10149417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233" y="2070846"/>
            <a:ext cx="10149419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167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35635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3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0233" y="79468"/>
            <a:ext cx="10149417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233" y="2070846"/>
            <a:ext cx="10149419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fld id="{A10DB67E-6FBD-C74B-BD58-EDE256A51B54}" type="datetimeFigureOut">
              <a:rPr lang="en-US" smtClean="0">
                <a:solidFill>
                  <a:prstClr val="white"/>
                </a:solidFill>
              </a:rPr>
              <a:pPr defTabSz="457200"/>
              <a:t>11/11/2016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167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35635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fld id="{AEB80ACE-5D90-FF4A-9050-1A834B3EF765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4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7776" y="3002180"/>
            <a:ext cx="7196328" cy="1253656"/>
          </a:xfrm>
        </p:spPr>
        <p:txBody>
          <a:bodyPr/>
          <a:lstStyle/>
          <a:p>
            <a:r>
              <a:rPr lang="en-US" dirty="0"/>
              <a:t> Solar Thermal Generator</a:t>
            </a:r>
            <a:br>
              <a:rPr lang="en-US" dirty="0"/>
            </a:br>
            <a:r>
              <a:rPr lang="en-US" dirty="0"/>
              <a:t>		Team # 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7776" y="4255836"/>
            <a:ext cx="7196328" cy="2160910"/>
          </a:xfrm>
        </p:spPr>
        <p:txBody>
          <a:bodyPr/>
          <a:lstStyle/>
          <a:p>
            <a:r>
              <a:rPr lang="en-US" dirty="0"/>
              <a:t>Ernest Crabtree </a:t>
            </a:r>
            <a:r>
              <a:rPr lang="en-US" sz="2400" b="1" dirty="0"/>
              <a:t>*</a:t>
            </a:r>
            <a:r>
              <a:rPr lang="en-US" dirty="0"/>
              <a:t>  Jason </a:t>
            </a:r>
            <a:r>
              <a:rPr lang="en-US" dirty="0" err="1"/>
              <a:t>Galla</a:t>
            </a:r>
            <a:r>
              <a:rPr lang="en-US" dirty="0"/>
              <a:t>  </a:t>
            </a:r>
            <a:r>
              <a:rPr lang="en-US" sz="2400" b="1" dirty="0"/>
              <a:t>* </a:t>
            </a:r>
            <a:r>
              <a:rPr lang="en-US" dirty="0"/>
              <a:t>Will Sidebottom </a:t>
            </a:r>
            <a:r>
              <a:rPr lang="en-US" sz="2400" b="1" dirty="0"/>
              <a:t>* </a:t>
            </a:r>
            <a:r>
              <a:rPr lang="en-US" dirty="0"/>
              <a:t>Dylan  Lee  </a:t>
            </a:r>
            <a:r>
              <a:rPr lang="en-US" sz="2400" b="1" dirty="0"/>
              <a:t>*</a:t>
            </a:r>
            <a:r>
              <a:rPr lang="en-US" dirty="0"/>
              <a:t>Benjamin </a:t>
            </a:r>
            <a:r>
              <a:rPr lang="en-US" dirty="0" err="1"/>
              <a:t>Galivan</a:t>
            </a:r>
            <a:r>
              <a:rPr lang="en-US" dirty="0"/>
              <a:t> </a:t>
            </a:r>
            <a:r>
              <a:rPr lang="en-US" sz="2400" b="1" dirty="0"/>
              <a:t>* </a:t>
            </a:r>
            <a:r>
              <a:rPr lang="en-US" dirty="0"/>
              <a:t> Shazeen Tariq </a:t>
            </a:r>
          </a:p>
          <a:p>
            <a:pPr marL="285750" indent="-285750">
              <a:buFontTx/>
              <a:buChar char="•"/>
            </a:pPr>
            <a:endParaRPr lang="en-US" dirty="0"/>
          </a:p>
          <a:p>
            <a:r>
              <a:rPr lang="en-US" dirty="0"/>
              <a:t>	Instructors : Dr. </a:t>
            </a:r>
            <a:r>
              <a:rPr lang="en-US" dirty="0" err="1"/>
              <a:t>Rajendra</a:t>
            </a:r>
            <a:r>
              <a:rPr lang="en-US" dirty="0"/>
              <a:t> K. </a:t>
            </a:r>
            <a:r>
              <a:rPr lang="en-US" dirty="0" err="1"/>
              <a:t>Arora</a:t>
            </a:r>
            <a:r>
              <a:rPr lang="en-US" dirty="0"/>
              <a:t>, </a:t>
            </a:r>
            <a:r>
              <a:rPr lang="en-US" dirty="0" err="1"/>
              <a:t>Ph.D</a:t>
            </a:r>
            <a:br>
              <a:rPr lang="en-US" dirty="0"/>
            </a:br>
            <a:r>
              <a:rPr lang="en-US" dirty="0"/>
              <a:t>	                      Dr. </a:t>
            </a:r>
            <a:r>
              <a:rPr lang="en-US" dirty="0" err="1"/>
              <a:t>Jerris</a:t>
            </a:r>
            <a:r>
              <a:rPr lang="en-US" dirty="0"/>
              <a:t> J. Hooker, </a:t>
            </a:r>
            <a:r>
              <a:rPr lang="en-US" dirty="0" err="1"/>
              <a:t>Ph.D</a:t>
            </a:r>
            <a:br>
              <a:rPr lang="en-US" dirty="0"/>
            </a:br>
            <a:r>
              <a:rPr lang="en-US" dirty="0"/>
              <a:t>	Sponsor :	 Dr. Michael D. Devine, </a:t>
            </a:r>
            <a:r>
              <a:rPr lang="en-US" dirty="0" err="1"/>
              <a:t>Ph.D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11" y="2"/>
            <a:ext cx="3436989" cy="2705259"/>
          </a:xfrm>
          <a:prstGeom prst="rect">
            <a:avLst/>
          </a:prstGeom>
        </p:spPr>
      </p:pic>
      <p:pic>
        <p:nvPicPr>
          <p:cNvPr id="5" name="Picture 4" descr="Image result for solar collector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24115"/>
            <a:ext cx="3181350" cy="272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37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National Renewable Energy Lab provides an open source library to track the position of the Sun.</a:t>
            </a:r>
          </a:p>
          <a:p>
            <a:r>
              <a:rPr lang="en-US" dirty="0"/>
              <a:t>Other open source libraries exist in other languages, but the C language is native to almost every micro controller.</a:t>
            </a:r>
          </a:p>
          <a:p>
            <a:r>
              <a:rPr lang="en-US" dirty="0"/>
              <a:t>The library has an uncertainty of +/- 0.0003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3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current date, time, and location data</a:t>
            </a:r>
          </a:p>
          <a:p>
            <a:r>
              <a:rPr lang="en-US" dirty="0"/>
              <a:t>Output: the zenith, azimuth, and incidence angles of the Sun.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102" y="3751668"/>
            <a:ext cx="24574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Tracking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get the proper data for the solar tracking algorithm</a:t>
            </a:r>
          </a:p>
          <a:p>
            <a:r>
              <a:rPr lang="en-US" dirty="0"/>
              <a:t>Best solution: GPS module coupled with  a MCU</a:t>
            </a:r>
          </a:p>
          <a:p>
            <a:r>
              <a:rPr lang="en-US" dirty="0"/>
              <a:t>A familiar board: TI MSP430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2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Thermoelectric Generator (TEG)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TEGs convert electric energy to thermal energy or can convert thermal energy to electric energy</a:t>
            </a:r>
          </a:p>
          <a:p>
            <a:r>
              <a:rPr lang="en-US" dirty="0"/>
              <a:t>Requires a temperature gradient (one side to be hotter than the other)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17550" r="22328" b="16983"/>
          <a:stretch/>
        </p:blipFill>
        <p:spPr>
          <a:xfrm rot="5400000">
            <a:off x="4687569" y="4020460"/>
            <a:ext cx="2815272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7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Thermoelectric Generator (TEG)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diagram: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27" y="2549727"/>
            <a:ext cx="3801156" cy="39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Thermoelectric Generator (TEG)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Peltier effect is the opposite of the </a:t>
            </a:r>
            <a:r>
              <a:rPr lang="en-US" dirty="0" err="1"/>
              <a:t>Seebeck</a:t>
            </a:r>
            <a:r>
              <a:rPr lang="en-US" dirty="0"/>
              <a:t> effect</a:t>
            </a:r>
          </a:p>
          <a:p>
            <a:r>
              <a:rPr lang="en-US" dirty="0"/>
              <a:t>Creates an electric heat pump from electrical energy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273" y="3510688"/>
            <a:ext cx="3118985" cy="32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Thermoelectric Generator (TEG)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885" y="1688020"/>
            <a:ext cx="5268640" cy="50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7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output voltages and configuration of chips, temperature gradients, </a:t>
            </a:r>
            <a:r>
              <a:rPr lang="en-US" dirty="0" err="1"/>
              <a:t>etc</a:t>
            </a:r>
            <a:r>
              <a:rPr lang="en-US" dirty="0"/>
              <a:t>, it may be necessary to step voltage up or down</a:t>
            </a:r>
          </a:p>
          <a:p>
            <a:r>
              <a:rPr lang="en-US" dirty="0"/>
              <a:t>Linear voltage regulation is too inefficient for our current application</a:t>
            </a:r>
          </a:p>
          <a:p>
            <a:r>
              <a:rPr lang="en-US" dirty="0"/>
              <a:t>Switching power supply (boost or buck converter) is much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74524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Switching supply uses inductor’s energy storage properties</a:t>
            </a:r>
          </a:p>
          <a:p>
            <a:r>
              <a:rPr lang="en-US" dirty="0"/>
              <a:t>Inductor short circuits and voltage builds then built up energy is dumped into capacitor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40" y="4161863"/>
            <a:ext cx="4731331" cy="18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8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way to short circuit the loop</a:t>
            </a:r>
          </a:p>
          <a:p>
            <a:r>
              <a:rPr lang="en-US" dirty="0"/>
              <a:t>Best approach is a MOSFET with a square wave controlling it</a:t>
            </a:r>
          </a:p>
          <a:p>
            <a:r>
              <a:rPr lang="en-US" dirty="0"/>
              <a:t>Duty cycle of square wave and Inductor capacity determine the voltage gain and also determine the voltage ripple</a:t>
            </a:r>
          </a:p>
          <a:p>
            <a:r>
              <a:rPr lang="en-US" dirty="0"/>
              <a:t>Circuit can be more complex to build in safety and also smooth the output voltage better</a:t>
            </a:r>
          </a:p>
        </p:txBody>
      </p:sp>
    </p:spTree>
    <p:extLst>
      <p:ext uri="{BB962C8B-B14F-4D97-AF65-F5344CB8AC3E}">
        <p14:creationId xmlns:p14="http://schemas.microsoft.com/office/powerpoint/2010/main" val="251090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Needs Statement 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 A less expensive and easily obtainable power system is required for power outages or camping trips.</a:t>
            </a:r>
          </a:p>
          <a:p>
            <a:r>
              <a:rPr lang="en-US" dirty="0"/>
              <a:t>Goals Statement : </a:t>
            </a:r>
            <a:br>
              <a:rPr lang="en-US" dirty="0"/>
            </a:br>
            <a:r>
              <a:rPr lang="en-US" dirty="0">
                <a:effectLst/>
              </a:rPr>
              <a:t> 	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	“Develop a portable device that transforms solar thermal energy into usable electricity.”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4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achieve much higher efficiency than linear voltage regulation (90%)</a:t>
            </a:r>
          </a:p>
          <a:p>
            <a:r>
              <a:rPr lang="en-US" dirty="0"/>
              <a:t>Does not dissipate as much heat as linear voltage regulator</a:t>
            </a:r>
          </a:p>
          <a:p>
            <a:r>
              <a:rPr lang="en-US" dirty="0"/>
              <a:t>Hence requires less cooling</a:t>
            </a:r>
          </a:p>
        </p:txBody>
      </p:sp>
    </p:spTree>
    <p:extLst>
      <p:ext uri="{BB962C8B-B14F-4D97-AF65-F5344CB8AC3E}">
        <p14:creationId xmlns:p14="http://schemas.microsoft.com/office/powerpoint/2010/main" val="438745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TEG Cooling and Heat Dissipation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Objective:</a:t>
            </a:r>
          </a:p>
          <a:p>
            <a:r>
              <a:rPr lang="en-US" dirty="0"/>
              <a:t>Maximize chip output by increasing temperature gradient.</a:t>
            </a:r>
          </a:p>
          <a:p>
            <a:pPr marL="0" indent="0">
              <a:buNone/>
            </a:pPr>
            <a:r>
              <a:rPr lang="en-US" dirty="0"/>
              <a:t>Challenge</a:t>
            </a:r>
          </a:p>
          <a:p>
            <a:r>
              <a:rPr lang="en-US" dirty="0"/>
              <a:t>Dissipate heat from cool side of chip using little to no power.</a:t>
            </a:r>
          </a:p>
        </p:txBody>
      </p:sp>
    </p:spTree>
    <p:extLst>
      <p:ext uri="{BB962C8B-B14F-4D97-AF65-F5344CB8AC3E}">
        <p14:creationId xmlns:p14="http://schemas.microsoft.com/office/powerpoint/2010/main" val="143901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TEG Cooling and Heat Dissipation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Possible Solutions</a:t>
            </a:r>
            <a:endParaRPr lang="en-US" dirty="0">
              <a:solidFill>
                <a:prstClr val="white"/>
              </a:solidFill>
            </a:endParaRPr>
          </a:p>
          <a:p>
            <a:r>
              <a:rPr lang="en-US" dirty="0"/>
              <a:t>Initial Prototype</a:t>
            </a:r>
          </a:p>
          <a:p>
            <a:pPr lvl="1">
              <a:buFontTx/>
              <a:buChar char="-"/>
            </a:pPr>
            <a:r>
              <a:rPr lang="en-US" dirty="0"/>
              <a:t>Aluminum fin-style CPU heatsink.</a:t>
            </a:r>
          </a:p>
          <a:p>
            <a:r>
              <a:rPr lang="en-US" dirty="0"/>
              <a:t>Benefits (When used as is)</a:t>
            </a:r>
            <a:endParaRPr lang="en-US" dirty="0">
              <a:solidFill>
                <a:prstClr val="white"/>
              </a:solidFill>
            </a:endParaRPr>
          </a:p>
          <a:p>
            <a:pPr lvl="1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No power consumption/Natural Convection only.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Greater surface area maximizes heat dissipation.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Low cost.</a:t>
            </a:r>
          </a:p>
          <a:p>
            <a:r>
              <a:rPr lang="en-US" dirty="0">
                <a:solidFill>
                  <a:prstClr val="white"/>
                </a:solidFill>
              </a:rPr>
              <a:t>Disadvantages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Cooling is improved with use of fan.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prstClr val="white"/>
                </a:solidFill>
              </a:rPr>
              <a:t>Bulky.</a:t>
            </a:r>
          </a:p>
          <a:p>
            <a:pPr marL="0" indent="0">
              <a:buNone/>
            </a:pPr>
            <a:endParaRPr lang="en-US" dirty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26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TEG Cooling and Heat Dissipation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 Design</a:t>
            </a:r>
          </a:p>
          <a:p>
            <a:r>
              <a:rPr lang="en-US" dirty="0"/>
              <a:t>Water cooling system utilizing water block and radiator.</a:t>
            </a:r>
          </a:p>
          <a:p>
            <a:pPr marL="0" indent="0">
              <a:buNone/>
            </a:pPr>
            <a:r>
              <a:rPr lang="en-US" dirty="0"/>
              <a:t>Benefit</a:t>
            </a:r>
          </a:p>
          <a:p>
            <a:r>
              <a:rPr lang="en-US" dirty="0"/>
              <a:t>Provides greater heat-dissipation than conventional fan cooling or natural convection.</a:t>
            </a:r>
          </a:p>
          <a:p>
            <a:pPr marL="0" indent="0">
              <a:buNone/>
            </a:pPr>
            <a:r>
              <a:rPr lang="en-US" dirty="0"/>
              <a:t>Disadvantage</a:t>
            </a:r>
          </a:p>
          <a:p>
            <a:r>
              <a:rPr lang="en-US" dirty="0"/>
              <a:t>Consumes Power.</a:t>
            </a:r>
          </a:p>
        </p:txBody>
      </p:sp>
    </p:spTree>
    <p:extLst>
      <p:ext uri="{BB962C8B-B14F-4D97-AF65-F5344CB8AC3E}">
        <p14:creationId xmlns:p14="http://schemas.microsoft.com/office/powerpoint/2010/main" val="2282972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TEG Cooling and Heat Dissipation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 Design</a:t>
            </a:r>
          </a:p>
          <a:p>
            <a:r>
              <a:rPr lang="en-US" dirty="0"/>
              <a:t>Ferro-fluid cooling system utilizing electromagnetic convection.</a:t>
            </a:r>
          </a:p>
          <a:p>
            <a:pPr marL="0" indent="0">
              <a:buNone/>
            </a:pPr>
            <a:r>
              <a:rPr lang="en-US" dirty="0"/>
              <a:t>Benefits</a:t>
            </a:r>
          </a:p>
          <a:p>
            <a:r>
              <a:rPr lang="en-US" dirty="0"/>
              <a:t>Provides greater heat-dissipation than conventional fan cooling or natural convection (Possibly).</a:t>
            </a:r>
          </a:p>
          <a:p>
            <a:r>
              <a:rPr lang="en-US" dirty="0"/>
              <a:t>No power consumption.</a:t>
            </a:r>
          </a:p>
          <a:p>
            <a:r>
              <a:rPr lang="en-US" dirty="0"/>
              <a:t>No moving parts.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49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</a:t>
            </a:r>
          </a:p>
          <a:p>
            <a:r>
              <a:rPr lang="en-US" dirty="0"/>
              <a:t>Language used: HTML and external CSS.</a:t>
            </a:r>
          </a:p>
          <a:p>
            <a:r>
              <a:rPr lang="en-US" dirty="0"/>
              <a:t>Including bootstrap libraries to handle scaling and to make website mobile friendly.</a:t>
            </a:r>
          </a:p>
          <a:p>
            <a:pPr marL="0" indent="0">
              <a:buNone/>
            </a:pPr>
            <a:r>
              <a:rPr lang="en-US" dirty="0"/>
              <a:t>Hosting</a:t>
            </a:r>
          </a:p>
          <a:p>
            <a:r>
              <a:rPr lang="en-US" dirty="0"/>
              <a:t>Can view website progress on brg12.github.io</a:t>
            </a:r>
          </a:p>
          <a:p>
            <a:r>
              <a:rPr lang="en-US" dirty="0"/>
              <a:t>Utilizing </a:t>
            </a:r>
            <a:r>
              <a:rPr lang="en-US" dirty="0" err="1"/>
              <a:t>Github</a:t>
            </a:r>
            <a:r>
              <a:rPr lang="en-US" dirty="0"/>
              <a:t> to build and host website.</a:t>
            </a:r>
          </a:p>
        </p:txBody>
      </p:sp>
    </p:spTree>
    <p:extLst>
      <p:ext uri="{BB962C8B-B14F-4D97-AF65-F5344CB8AC3E}">
        <p14:creationId xmlns:p14="http://schemas.microsoft.com/office/powerpoint/2010/main" val="308000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79468"/>
            <a:ext cx="10348015" cy="1417638"/>
          </a:xfrm>
        </p:spPr>
        <p:txBody>
          <a:bodyPr/>
          <a:lstStyle/>
          <a:p>
            <a:r>
              <a:rPr lang="en-US" dirty="0"/>
              <a:t>Nickel Metal Hydride </a:t>
            </a:r>
            <a:r>
              <a:rPr lang="en-US"/>
              <a:t>vs Lithium 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427303" y="2057184"/>
          <a:ext cx="5420140" cy="4396624"/>
        </p:xfrm>
        <a:graphic>
          <a:graphicData uri="http://schemas.openxmlformats.org/drawingml/2006/table">
            <a:tbl>
              <a:tblPr firstRow="1" firstCol="1" bandRow="1"/>
              <a:tblGrid>
                <a:gridCol w="271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38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Lithium Ion Battery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Pros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Cons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7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Low discharge rate (retain charges longer than any other battery)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Loses energy capacity with time (even if not used)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7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High energy density (stores more energy in a smaller and lighter battery)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Expensive ($4-$20 per battery)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27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500-1000+ number of recharging cycles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Dangerous. Overcharge may result in cell rupture.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91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High cell voltage (3.6 V-3.7 V)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High voltage capacity can make the battery too powerful for some devices and can damage circuitry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Require battery management system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7078" y="2047029"/>
          <a:ext cx="5221358" cy="4428015"/>
        </p:xfrm>
        <a:graphic>
          <a:graphicData uri="http://schemas.openxmlformats.org/drawingml/2006/table">
            <a:tbl>
              <a:tblPr firstRow="1" firstCol="1" bandRow="1"/>
              <a:tblGrid>
                <a:gridCol w="261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625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Nickel Metal Hydride Battery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Pros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Cons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Cheap ($34 for 12 count pack)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Heavy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Can be recharged and reused 150-500+ times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Lose power when sitting idle (1% per day) Need to be recharged and used every 1-2 months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Steady and lasting discharge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Begin to hold charges for shorter periods late in their life cycle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Delivers energy capacity at a more constant rate (flatter discharge rate)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Should not be stored in warm areas (affects longevity)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Much safer than Lithium. Environmentally friendly.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Must be charged before first use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Recyclable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Suffer from memory effect.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Low internal impedance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Low operating voltage (1.2 V)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72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Can tolerate overcharge and over discharge due to safety vents that depressurize cell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Rapid Charge possible in 1 hour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721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Nickel Metal Hydride Specifications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13" y="2096604"/>
            <a:ext cx="3319169" cy="418306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0234" y="2070846"/>
            <a:ext cx="7324780" cy="4182035"/>
          </a:xfrm>
        </p:spPr>
        <p:txBody>
          <a:bodyPr/>
          <a:lstStyle/>
          <a:p>
            <a:r>
              <a:rPr lang="en-US" dirty="0"/>
              <a:t>Proven in consumer applications</a:t>
            </a:r>
          </a:p>
          <a:p>
            <a:r>
              <a:rPr lang="en-US" dirty="0"/>
              <a:t>Sealed battery system offers low maintenance and non-leakage</a:t>
            </a:r>
          </a:p>
          <a:p>
            <a:r>
              <a:rPr lang="en-US" dirty="0"/>
              <a:t>Offers operation over wide temperature ranges</a:t>
            </a:r>
          </a:p>
          <a:p>
            <a:r>
              <a:rPr lang="en-US" dirty="0"/>
              <a:t>Long life characteristics</a:t>
            </a:r>
          </a:p>
          <a:p>
            <a:r>
              <a:rPr lang="en-US" dirty="0"/>
              <a:t>High energy density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2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 Nickel Metal Hydride Batteries</a:t>
            </a:r>
          </a:p>
          <a:p>
            <a:r>
              <a:rPr lang="en-US" dirty="0"/>
              <a:t>Develop, implement, and test a circuit to charge and discharge batteries by limiting voltage and current from the TEG’s and output to the load.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908313" y="4041913"/>
          <a:ext cx="8251687" cy="209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403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InNOLEvation</a:t>
            </a:r>
            <a:r>
              <a:rPr lang="en-US" dirty="0"/>
              <a:t>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InNOLEvation</a:t>
            </a:r>
            <a:r>
              <a:rPr lang="en-US" dirty="0"/>
              <a:t> Challenge is a Business Model Competition with a focus on identifying problems and potential solutions, building effective teams and precisely defining the assumptions of a new venture, testing those assumptions in the field, and then pivoting based on the lessons learned.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260" y="4805015"/>
            <a:ext cx="1563758" cy="1563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30" y="4805015"/>
            <a:ext cx="1563757" cy="1563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435" y="4805015"/>
            <a:ext cx="3835445" cy="15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effectLst/>
              </a:rPr>
              <a:t> Produce 20 W of power from an easily accessible sun source.</a:t>
            </a:r>
          </a:p>
          <a:p>
            <a:pPr>
              <a:buFont typeface="Symbol" charset="0"/>
              <a:buChar char="·"/>
            </a:pPr>
            <a:r>
              <a:rPr lang="en-US" dirty="0">
                <a:effectLst/>
              </a:rPr>
              <a:t>Minimize the weight of the device to ensure portability. </a:t>
            </a:r>
          </a:p>
          <a:p>
            <a:pPr>
              <a:buFont typeface="Symbol" charset="0"/>
              <a:buChar char="·"/>
            </a:pPr>
            <a:r>
              <a:rPr lang="en-US" dirty="0">
                <a:effectLst/>
              </a:rPr>
              <a:t> Produce a device that is safe to operate and leaves negligible negative ecological consequences.</a:t>
            </a:r>
          </a:p>
          <a:p>
            <a:pPr>
              <a:buFont typeface="Symbol" charset="0"/>
              <a:buChar char="·"/>
            </a:pPr>
            <a:r>
              <a:rPr lang="en-US" dirty="0">
                <a:effectLst/>
              </a:rPr>
              <a:t>Produce a device that is conveniently setup and disassembled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Collection</a:t>
            </a:r>
          </a:p>
          <a:p>
            <a:r>
              <a:rPr lang="en-US" dirty="0"/>
              <a:t>Solar Tracking</a:t>
            </a:r>
          </a:p>
          <a:p>
            <a:r>
              <a:rPr lang="en-US" dirty="0"/>
              <a:t>Motion/Fixed Mount</a:t>
            </a:r>
          </a:p>
          <a:p>
            <a:r>
              <a:rPr lang="en-US" dirty="0"/>
              <a:t>TEG Cooling &amp; Heat Dissipation</a:t>
            </a:r>
          </a:p>
          <a:p>
            <a:r>
              <a:rPr lang="en-US" dirty="0"/>
              <a:t>Energy Storage &amp; Power Output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36539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Ergonomics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  <a:p>
            <a:pPr lvl="1"/>
            <a:r>
              <a:rPr lang="en-US" dirty="0"/>
              <a:t>Outputs for power should be standard USB and 12 V Car Type outlet</a:t>
            </a:r>
          </a:p>
          <a:p>
            <a:pPr lvl="1"/>
            <a:r>
              <a:rPr lang="en-US" dirty="0"/>
              <a:t>Indicators for charge status and availability</a:t>
            </a:r>
          </a:p>
          <a:p>
            <a:r>
              <a:rPr lang="en-US" dirty="0"/>
              <a:t>Set up</a:t>
            </a:r>
          </a:p>
          <a:p>
            <a:pPr lvl="1"/>
            <a:r>
              <a:rPr lang="en-US" dirty="0"/>
              <a:t>Indicator for initial north position</a:t>
            </a:r>
          </a:p>
          <a:p>
            <a:pPr lvl="1"/>
            <a:r>
              <a:rPr lang="en-US" dirty="0"/>
              <a:t>GPS enabled</a:t>
            </a:r>
          </a:p>
          <a:p>
            <a:r>
              <a:rPr lang="en-US" dirty="0"/>
              <a:t>Ease of Use</a:t>
            </a:r>
          </a:p>
          <a:p>
            <a:pPr lvl="1"/>
            <a:r>
              <a:rPr lang="en-US" dirty="0"/>
              <a:t>Smart Phone app for set-up and information delivery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5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weight must not exceed 30 </a:t>
            </a:r>
            <a:r>
              <a:rPr lang="en-US" dirty="0" err="1"/>
              <a:t>lbs</a:t>
            </a:r>
            <a:endParaRPr lang="en-US" dirty="0"/>
          </a:p>
          <a:p>
            <a:r>
              <a:rPr lang="en-US" dirty="0"/>
              <a:t>Water resistant to corrosion</a:t>
            </a:r>
          </a:p>
          <a:p>
            <a:r>
              <a:rPr lang="en-US" dirty="0"/>
              <a:t>Assembly should be simple and quick.</a:t>
            </a:r>
          </a:p>
          <a:p>
            <a:r>
              <a:rPr lang="en-US" dirty="0"/>
              <a:t>Meet all safety standards applicable</a:t>
            </a:r>
          </a:p>
          <a:p>
            <a:r>
              <a:rPr lang="en-US" dirty="0"/>
              <a:t>Provides maximum standby time</a:t>
            </a:r>
          </a:p>
          <a:p>
            <a:r>
              <a:rPr lang="en-US" dirty="0"/>
              <a:t>Comply within the range of a provided budget.</a:t>
            </a:r>
          </a:p>
        </p:txBody>
      </p:sp>
    </p:spTree>
    <p:extLst>
      <p:ext uri="{BB962C8B-B14F-4D97-AF65-F5344CB8AC3E}">
        <p14:creationId xmlns:p14="http://schemas.microsoft.com/office/powerpoint/2010/main" val="122291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234" y="2070847"/>
            <a:ext cx="4020690" cy="4189276"/>
          </a:xfrm>
        </p:spPr>
        <p:txBody>
          <a:bodyPr/>
          <a:lstStyle/>
          <a:p>
            <a:r>
              <a:rPr lang="en-US" dirty="0"/>
              <a:t>Solar radiation is our most abundant source of “free” energy.</a:t>
            </a:r>
          </a:p>
          <a:p>
            <a:r>
              <a:rPr lang="en-US" dirty="0"/>
              <a:t>PV cells use only a portion of the available radiated energy.</a:t>
            </a:r>
          </a:p>
        </p:txBody>
      </p:sp>
      <p:pic>
        <p:nvPicPr>
          <p:cNvPr id="1026" name="Picture 2" descr="http://diy-ha.com/wp-content/uploads/2015/03/map_csp_us_july_may2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60" y="2463929"/>
            <a:ext cx="6186610" cy="34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4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234" y="2070846"/>
            <a:ext cx="6236352" cy="4182035"/>
          </a:xfrm>
        </p:spPr>
        <p:txBody>
          <a:bodyPr/>
          <a:lstStyle/>
          <a:p>
            <a:r>
              <a:rPr lang="en-US" dirty="0"/>
              <a:t>Use a parabolic collector to focus radiation</a:t>
            </a:r>
          </a:p>
          <a:p>
            <a:pPr lvl="1"/>
            <a:r>
              <a:rPr lang="en-US" dirty="0"/>
              <a:t>Average of 1000 W / meter squared</a:t>
            </a:r>
          </a:p>
          <a:p>
            <a:pPr lvl="1"/>
            <a:r>
              <a:rPr lang="en-US" dirty="0"/>
              <a:t>Our dish area is 550 </a:t>
            </a:r>
            <a:r>
              <a:rPr lang="en-US" dirty="0" err="1"/>
              <a:t>sq</a:t>
            </a:r>
            <a:r>
              <a:rPr lang="en-US" dirty="0"/>
              <a:t> in. = 0.36 m^2</a:t>
            </a:r>
          </a:p>
          <a:p>
            <a:pPr lvl="1"/>
            <a:r>
              <a:rPr lang="en-US" dirty="0"/>
              <a:t>Estimated collection is 360 W</a:t>
            </a:r>
          </a:p>
          <a:p>
            <a:pPr lvl="1"/>
            <a:r>
              <a:rPr lang="en-US" dirty="0"/>
              <a:t>Given a common TEG efficiency of 7% this should produce about 25 W output</a:t>
            </a:r>
          </a:p>
          <a:p>
            <a:pPr lvl="1"/>
            <a:r>
              <a:rPr lang="en-US" dirty="0"/>
              <a:t>Focus will be on improved efficiency</a:t>
            </a:r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98" y="2350284"/>
            <a:ext cx="2896004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233" y="2070846"/>
            <a:ext cx="5755705" cy="4182035"/>
          </a:xfrm>
        </p:spPr>
        <p:txBody>
          <a:bodyPr/>
          <a:lstStyle/>
          <a:p>
            <a:r>
              <a:rPr lang="en-US" dirty="0"/>
              <a:t>Mount will be a 2 axis gimbal type</a:t>
            </a:r>
          </a:p>
          <a:p>
            <a:r>
              <a:rPr lang="en-US" dirty="0"/>
              <a:t>Will be drive by two servos</a:t>
            </a:r>
          </a:p>
          <a:p>
            <a:r>
              <a:rPr lang="en-US" dirty="0"/>
              <a:t>PWM from microcontroller for precise motion</a:t>
            </a:r>
          </a:p>
          <a:p>
            <a:r>
              <a:rPr lang="en-US" dirty="0"/>
              <a:t>Low power mode in between motions ( every 15 to 30 min.)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9" y="2070846"/>
            <a:ext cx="3553321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4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1169</Words>
  <Application>Microsoft Office PowerPoint</Application>
  <PresentationFormat>Widescreen</PresentationFormat>
  <Paragraphs>181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Book Antiqua</vt:lpstr>
      <vt:lpstr>Calibri</vt:lpstr>
      <vt:lpstr>Symbol</vt:lpstr>
      <vt:lpstr>Times New Roman</vt:lpstr>
      <vt:lpstr>Wingdings 2</vt:lpstr>
      <vt:lpstr>Habitat</vt:lpstr>
      <vt:lpstr>1_Habitat</vt:lpstr>
      <vt:lpstr> Solar Thermal Generator   Team # 14</vt:lpstr>
      <vt:lpstr>Problem Statement</vt:lpstr>
      <vt:lpstr>Objectives</vt:lpstr>
      <vt:lpstr>Project Scope</vt:lpstr>
      <vt:lpstr>Ergonomics</vt:lpstr>
      <vt:lpstr>Constraints</vt:lpstr>
      <vt:lpstr>Solar Collection</vt:lpstr>
      <vt:lpstr>Solar Collection</vt:lpstr>
      <vt:lpstr>Control</vt:lpstr>
      <vt:lpstr>Solar Tracking Algorithm</vt:lpstr>
      <vt:lpstr>Solar Tracking Algorithm</vt:lpstr>
      <vt:lpstr>Solar Tracking Algorithm</vt:lpstr>
      <vt:lpstr>Thermoelectric Generator (TEG)</vt:lpstr>
      <vt:lpstr>Thermoelectric Generator (TEG)</vt:lpstr>
      <vt:lpstr>Thermoelectric Generator (TEG)</vt:lpstr>
      <vt:lpstr>Thermoelectric Generator (TEG)</vt:lpstr>
      <vt:lpstr>Voltage regulation</vt:lpstr>
      <vt:lpstr>Voltage regulation</vt:lpstr>
      <vt:lpstr>Voltage regulation</vt:lpstr>
      <vt:lpstr>Voltage regulation</vt:lpstr>
      <vt:lpstr>TEG Cooling and Heat Dissipation</vt:lpstr>
      <vt:lpstr>TEG Cooling and Heat Dissipation</vt:lpstr>
      <vt:lpstr>TEG Cooling and Heat Dissipation</vt:lpstr>
      <vt:lpstr>TEG Cooling and Heat Dissipation</vt:lpstr>
      <vt:lpstr>Website Design</vt:lpstr>
      <vt:lpstr>Nickel Metal Hydride vs Lithium Ion</vt:lpstr>
      <vt:lpstr>Nickel Metal Hydride Specifications</vt:lpstr>
      <vt:lpstr>Next Step</vt:lpstr>
      <vt:lpstr>InNOLEvation Challenge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Thermoelectric Generator (TEG)</dc:title>
  <dc:creator>Jason</dc:creator>
  <cp:lastModifiedBy>OG Galvinator</cp:lastModifiedBy>
  <cp:revision>20</cp:revision>
  <cp:lastPrinted>2016-10-13T18:12:35Z</cp:lastPrinted>
  <dcterms:created xsi:type="dcterms:W3CDTF">2016-10-12T02:37:04Z</dcterms:created>
  <dcterms:modified xsi:type="dcterms:W3CDTF">2016-11-11T19:50:41Z</dcterms:modified>
</cp:coreProperties>
</file>